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75" r:id="rId3"/>
    <p:sldId id="256" r:id="rId4"/>
    <p:sldId id="299" r:id="rId5"/>
    <p:sldId id="302" r:id="rId6"/>
    <p:sldId id="303" r:id="rId7"/>
    <p:sldId id="304" r:id="rId8"/>
    <p:sldId id="284" r:id="rId9"/>
    <p:sldId id="283" r:id="rId10"/>
    <p:sldId id="282" r:id="rId11"/>
    <p:sldId id="305" r:id="rId12"/>
    <p:sldId id="286" r:id="rId13"/>
    <p:sldId id="300" r:id="rId14"/>
    <p:sldId id="281" r:id="rId15"/>
    <p:sldId id="279" r:id="rId16"/>
    <p:sldId id="280"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9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62E26-7A97-44F9-AA70-0D5377AD0814}" v="54" dt="2024-02-06T18:19:51.072"/>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78" autoAdjust="0"/>
    <p:restoredTop sz="76316" autoAdjust="0"/>
  </p:normalViewPr>
  <p:slideViewPr>
    <p:cSldViewPr>
      <p:cViewPr varScale="1">
        <p:scale>
          <a:sx n="84" d="100"/>
          <a:sy n="84" d="100"/>
        </p:scale>
        <p:origin x="1722" y="90"/>
      </p:cViewPr>
      <p:guideLst>
        <p:guide pos="3839"/>
        <p:guide orient="horz" pos="2160"/>
      </p:guideLst>
    </p:cSldViewPr>
  </p:slideViewPr>
  <p:notesTextViewPr>
    <p:cViewPr>
      <p:scale>
        <a:sx n="3" d="2"/>
        <a:sy n="3" d="2"/>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2/6/2024</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2/6/2024</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1345482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10 days or so, over spring break or summer/winter intersession. </a:t>
            </a:r>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1984003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options</a:t>
            </a:r>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628809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 </a:t>
            </a:r>
            <a:r>
              <a:rPr lang="en-US" u="sng" dirty="0"/>
              <a:t>before</a:t>
            </a:r>
            <a:r>
              <a:rPr lang="en-US" dirty="0"/>
              <a:t> the deadline!</a:t>
            </a:r>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284918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3590151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email or stop by any time with questions. </a:t>
            </a:r>
          </a:p>
        </p:txBody>
      </p:sp>
      <p:sp>
        <p:nvSpPr>
          <p:cNvPr id="4" name="Slide Number Placeholder 3"/>
          <p:cNvSpPr>
            <a:spLocks noGrp="1"/>
          </p:cNvSpPr>
          <p:nvPr>
            <p:ph type="sldNum" sz="quarter" idx="5"/>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308472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gain transferrable skills that are attractive to employers, such as adaptability, initiative, experience working with individuals from different cultures and backgrounds. </a:t>
            </a:r>
          </a:p>
          <a:p>
            <a:r>
              <a:rPr lang="en-US" dirty="0"/>
              <a:t>Cultural competency is one of the pillars of public affairs at MSU and the best way to experience it is by immersing yourself in a different culture. </a:t>
            </a:r>
          </a:p>
          <a:p>
            <a:r>
              <a:rPr lang="en-US" dirty="0"/>
              <a:t>You will challenge yourself in new ways that you simply can’t experience in the familiar environment of MSU.</a:t>
            </a:r>
          </a:p>
          <a:p>
            <a:r>
              <a:rPr lang="en-US" dirty="0"/>
              <a:t>Whether it’s short-term or long-term, education abroad is truly an experience of a lifetime.</a:t>
            </a:r>
          </a:p>
        </p:txBody>
      </p:sp>
      <p:sp>
        <p:nvSpPr>
          <p:cNvPr id="4" name="Slide Number Placeholder 3"/>
          <p:cNvSpPr>
            <a:spLocks noGrp="1"/>
          </p:cNvSpPr>
          <p:nvPr>
            <p:ph type="sldNum" sz="quarter" idx="5"/>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477287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minimum requirements. Specific programs may have their own requirements.</a:t>
            </a:r>
          </a:p>
          <a:p>
            <a:r>
              <a:rPr lang="en-US" dirty="0"/>
              <a:t>IBP recommends studying abroad during your junior year, after earning admission into COB and completing the foundation courses (FIN 380, MGT 340, MKT 350)</a:t>
            </a:r>
          </a:p>
        </p:txBody>
      </p:sp>
      <p:sp>
        <p:nvSpPr>
          <p:cNvPr id="4" name="Slide Number Placeholder 3"/>
          <p:cNvSpPr>
            <a:spLocks noGrp="1"/>
          </p:cNvSpPr>
          <p:nvPr>
            <p:ph type="sldNum" sz="quarter" idx="5"/>
          </p:nvPr>
        </p:nvSpPr>
        <p:spPr/>
        <p:txBody>
          <a:bodyPr/>
          <a:lstStyle/>
          <a:p>
            <a:fld id="{69C971FF-EF28-4195-A575-329446EFAA55}" type="slidenum">
              <a:rPr lang="en-US" smtClean="0"/>
              <a:t>3</a:t>
            </a:fld>
            <a:endParaRPr lang="en-US"/>
          </a:p>
        </p:txBody>
      </p:sp>
    </p:spTree>
    <p:extLst>
      <p:ext uri="{BB962C8B-B14F-4D97-AF65-F5344CB8AC3E}">
        <p14:creationId xmlns:p14="http://schemas.microsoft.com/office/powerpoint/2010/main" val="248733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188,753 students in the U.S. who studied abroad for academic credit, 21% are business and management students. What this means for COB students is that there are plenty of business program and course options for you.</a:t>
            </a:r>
          </a:p>
        </p:txBody>
      </p:sp>
      <p:sp>
        <p:nvSpPr>
          <p:cNvPr id="4" name="Slide Number Placeholder 3"/>
          <p:cNvSpPr>
            <a:spLocks noGrp="1"/>
          </p:cNvSpPr>
          <p:nvPr>
            <p:ph type="sldNum" sz="quarter" idx="5"/>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123703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short – almost anywhere! Europe is the most popular, but we send students all over the world.</a:t>
            </a:r>
          </a:p>
        </p:txBody>
      </p:sp>
      <p:sp>
        <p:nvSpPr>
          <p:cNvPr id="4" name="Slide Number Placeholder 3"/>
          <p:cNvSpPr>
            <a:spLocks noGrp="1"/>
          </p:cNvSpPr>
          <p:nvPr>
            <p:ph type="sldNum" sz="quarter" idx="5"/>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28428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COB works closely with the Magellan Exchange program. Mary Tomerlin is Missouri State University’s Magellan Coordinator and will help you through the process, along with the Magellan coordinator at your host institution.</a:t>
            </a:r>
          </a:p>
        </p:txBody>
      </p:sp>
      <p:sp>
        <p:nvSpPr>
          <p:cNvPr id="4" name="Slide Number Placeholder 3"/>
          <p:cNvSpPr>
            <a:spLocks noGrp="1"/>
          </p:cNvSpPr>
          <p:nvPr>
            <p:ph type="sldNum" sz="quarter" idx="5"/>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414838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24 Magellan Exchange partners in 13 countries outside the U.S. </a:t>
            </a:r>
          </a:p>
          <a:p>
            <a:r>
              <a:rPr lang="en-US" dirty="0"/>
              <a:t>Students can participate in a semester, summer or full academic year exchange. </a:t>
            </a:r>
          </a:p>
        </p:txBody>
      </p:sp>
      <p:sp>
        <p:nvSpPr>
          <p:cNvPr id="4" name="Slide Number Placeholder 3"/>
          <p:cNvSpPr>
            <a:spLocks noGrp="1"/>
          </p:cNvSpPr>
          <p:nvPr>
            <p:ph type="sldNum" sz="quarter" idx="5"/>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49573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Financial Aid regarding requirements for your specific financial aid and scholarships. </a:t>
            </a:r>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00455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STFD, summer, semester or academic year</a:t>
            </a:r>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946437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p:cNvSpPr>
            <a:spLocks noEditPoints="1"/>
          </p:cNvSpPr>
          <p:nvPr/>
        </p:nvSpPr>
        <p:spPr bwMode="auto">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2/6/2024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2/6/2024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2/6/2024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2/6/2024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2/6/2024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2/6/2024</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5.jpe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hyperlink" Target="mailto:IBP@MissouriState.edu" TargetMode="External"/><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7.jf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2741612" y="685800"/>
            <a:ext cx="7086600" cy="583259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812" y="5429861"/>
            <a:ext cx="1676400" cy="1221342"/>
          </a:xfrm>
          <a:prstGeom prst="rect">
            <a:avLst/>
          </a:prstGeom>
        </p:spPr>
      </p:pic>
      <p:pic>
        <p:nvPicPr>
          <p:cNvPr id="2050" name="Picture 2" descr="Education Abroad">
            <a:extLst>
              <a:ext uri="{FF2B5EF4-FFF2-40B4-BE49-F238E27FC236}">
                <a16:creationId xmlns:a16="http://schemas.microsoft.com/office/drawing/2014/main" id="{A93F339B-7F35-1830-328A-43576462C9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85412" y="5186847"/>
            <a:ext cx="1464356" cy="146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81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FC70B1-C40F-A75D-8397-375EE1D085C7}"/>
              </a:ext>
            </a:extLst>
          </p:cNvPr>
          <p:cNvSpPr>
            <a:spLocks noGrp="1"/>
          </p:cNvSpPr>
          <p:nvPr>
            <p:ph type="title"/>
          </p:nvPr>
        </p:nvSpPr>
        <p:spPr>
          <a:xfrm>
            <a:off x="455612" y="756976"/>
            <a:ext cx="9753600" cy="838200"/>
          </a:xfrm>
        </p:spPr>
        <p:txBody>
          <a:bodyPr/>
          <a:lstStyle/>
          <a:p>
            <a:r>
              <a:rPr lang="en-US" b="1" dirty="0">
                <a:solidFill>
                  <a:srgbClr val="009B77"/>
                </a:solidFill>
                <a:latin typeface="Arial" panose="020B0604020202020204" pitchFamily="34" charset="0"/>
                <a:cs typeface="Arial" panose="020B0604020202020204" pitchFamily="34" charset="0"/>
              </a:rPr>
              <a:t>when can I study abroad?</a:t>
            </a:r>
            <a:endParaRPr lang="en-US" dirty="0"/>
          </a:p>
        </p:txBody>
      </p:sp>
      <p:pic>
        <p:nvPicPr>
          <p:cNvPr id="8" name="Content Placeholder 7" descr="A screen shot of a graph&#10;&#10;Description automatically generated">
            <a:extLst>
              <a:ext uri="{FF2B5EF4-FFF2-40B4-BE49-F238E27FC236}">
                <a16:creationId xmlns:a16="http://schemas.microsoft.com/office/drawing/2014/main" id="{0C284351-4DB1-4A03-B291-B9F72361158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2789943" y="2057400"/>
            <a:ext cx="6608937" cy="3624524"/>
          </a:xfrm>
          <a:prstGeom prst="rect">
            <a:avLst/>
          </a:prstGeom>
        </p:spPr>
      </p:pic>
    </p:spTree>
    <p:extLst>
      <p:ext uri="{BB962C8B-B14F-4D97-AF65-F5344CB8AC3E}">
        <p14:creationId xmlns:p14="http://schemas.microsoft.com/office/powerpoint/2010/main" val="316918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9728" flipH="1">
            <a:off x="7874578" y="1915489"/>
            <a:ext cx="3972329" cy="2979247"/>
          </a:xfrm>
          <a:prstGeom prst="rect">
            <a:avLst/>
          </a:prstGeom>
        </p:spPr>
      </p:pic>
      <p:sp>
        <p:nvSpPr>
          <p:cNvPr id="2" name="Title 1"/>
          <p:cNvSpPr>
            <a:spLocks noGrp="1"/>
          </p:cNvSpPr>
          <p:nvPr>
            <p:ph type="ctrTitle"/>
          </p:nvPr>
        </p:nvSpPr>
        <p:spPr>
          <a:xfrm>
            <a:off x="373477" y="503910"/>
            <a:ext cx="9753600"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Short-term faculty-Directed</a:t>
            </a:r>
          </a:p>
        </p:txBody>
      </p:sp>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sp>
        <p:nvSpPr>
          <p:cNvPr id="3" name="Subtitle 2"/>
          <p:cNvSpPr>
            <a:spLocks noGrp="1"/>
          </p:cNvSpPr>
          <p:nvPr>
            <p:ph type="subTitle" idx="1"/>
          </p:nvPr>
        </p:nvSpPr>
        <p:spPr>
          <a:xfrm>
            <a:off x="379413" y="1750424"/>
            <a:ext cx="7239000" cy="3959627"/>
          </a:xfrm>
        </p:spPr>
        <p:txBody>
          <a:bodyPr>
            <a:normAutofit lnSpcReduction="10000"/>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STFD Programs are six weeks or less</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MSU faculty lead groups during the summer, intersessions, or spring break</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Can be either domestic or international</a:t>
            </a:r>
          </a:p>
        </p:txBody>
      </p:sp>
      <p:pic>
        <p:nvPicPr>
          <p:cNvPr id="6" name="Picture 5"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3166140">
            <a:off x="9750648" y="1390620"/>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32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1" y="453617"/>
            <a:ext cx="9753600"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Short-term faculty-Directed</a:t>
            </a:r>
          </a:p>
        </p:txBody>
      </p:sp>
      <p:sp>
        <p:nvSpPr>
          <p:cNvPr id="3" name="Subtitle 2"/>
          <p:cNvSpPr>
            <a:spLocks noGrp="1"/>
          </p:cNvSpPr>
          <p:nvPr>
            <p:ph type="subTitle" idx="1"/>
          </p:nvPr>
        </p:nvSpPr>
        <p:spPr>
          <a:xfrm>
            <a:off x="150812" y="1732483"/>
            <a:ext cx="6934200" cy="2306117"/>
          </a:xfrm>
        </p:spPr>
        <p:txBody>
          <a:bodyPr>
            <a:normAutofit/>
          </a:bodyPr>
          <a:lstStyle/>
          <a:p>
            <a:pPr marL="342900" indent="-342900">
              <a:buFont typeface="Arial" panose="020B0604020202020204" pitchFamily="34" charset="0"/>
              <a:buChar char="•"/>
            </a:pPr>
            <a:endParaRPr lang="en-US" sz="2400" dirty="0"/>
          </a:p>
          <a:p>
            <a:endParaRPr lang="en-US" dirty="0"/>
          </a:p>
          <a:p>
            <a:endParaRPr lang="en-US" dirty="0"/>
          </a:p>
        </p:txBody>
      </p:sp>
      <p:pic>
        <p:nvPicPr>
          <p:cNvPr id="5" name="Picture 4"/>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sp>
        <p:nvSpPr>
          <p:cNvPr id="7" name="Content Placeholder 2"/>
          <p:cNvSpPr txBox="1">
            <a:spLocks/>
          </p:cNvSpPr>
          <p:nvPr/>
        </p:nvSpPr>
        <p:spPr>
          <a:xfrm>
            <a:off x="298468" y="1528440"/>
            <a:ext cx="6242628" cy="50203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buClr>
              <a:buSzPct val="80000"/>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600"/>
              </a:spcBef>
              <a:buClr>
                <a:schemeClr val="tx1"/>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600" kern="1200" baseline="0">
                <a:solidFill>
                  <a:schemeClr val="tx1">
                    <a:tint val="75000"/>
                  </a:schemeClr>
                </a:solidFill>
                <a:latin typeface="+mn-lt"/>
                <a:ea typeface="+mn-ea"/>
                <a:cs typeface="+mn-cs"/>
              </a:defRPr>
            </a:lvl9pPr>
          </a:lstStyle>
          <a:p>
            <a:pPr marL="45720"/>
            <a:r>
              <a:rPr lang="en-US" sz="2800" i="1" dirty="0"/>
              <a:t>Spring</a:t>
            </a:r>
          </a:p>
          <a:p>
            <a:pPr marL="388620" indent="-342900">
              <a:buFont typeface="Arial" panose="020B0604020202020204" pitchFamily="34" charset="0"/>
              <a:buChar char="•"/>
            </a:pPr>
            <a:r>
              <a:rPr lang="en-US" sz="2800" i="1" dirty="0"/>
              <a:t>Ireland – Business, Technology, and Culture</a:t>
            </a:r>
          </a:p>
          <a:p>
            <a:pPr marL="388620" indent="-342900">
              <a:buFont typeface="Arial" panose="020B0604020202020204" pitchFamily="34" charset="0"/>
              <a:buChar char="•"/>
            </a:pPr>
            <a:r>
              <a:rPr lang="en-US" sz="2800" i="1" dirty="0"/>
              <a:t>Portugal, France, and the UK – Business and Culture</a:t>
            </a:r>
          </a:p>
          <a:p>
            <a:pPr marL="388620" indent="-342900">
              <a:buFont typeface="Arial" panose="020B0604020202020204" pitchFamily="34" charset="0"/>
              <a:buChar char="•"/>
            </a:pPr>
            <a:r>
              <a:rPr lang="en-US" sz="2800" i="1" dirty="0"/>
              <a:t>Berlin, Germany – East Meets West</a:t>
            </a:r>
          </a:p>
          <a:p>
            <a:pPr marL="388620" indent="-342900">
              <a:buFont typeface="Arial" panose="020B0604020202020204" pitchFamily="34" charset="0"/>
              <a:buChar char="•"/>
            </a:pPr>
            <a:r>
              <a:rPr lang="en-US" sz="2800" i="1" dirty="0"/>
              <a:t>Sicily, Malta, Italy – Art, Architecture, Landscapes</a:t>
            </a:r>
          </a:p>
          <a:p>
            <a:pPr marL="388620" indent="-342900">
              <a:buFont typeface="Arial" panose="020B0604020202020204" pitchFamily="34" charset="0"/>
              <a:buChar char="•"/>
            </a:pPr>
            <a:endParaRPr lang="en-US" sz="2800" i="1" dirty="0"/>
          </a:p>
          <a:p>
            <a:pPr marL="45720"/>
            <a:r>
              <a:rPr lang="en-US" sz="2800" i="1" dirty="0"/>
              <a:t>Fall</a:t>
            </a:r>
          </a:p>
          <a:p>
            <a:pPr marL="502920" indent="-457200">
              <a:buFont typeface="Arial" panose="020B0604020202020204" pitchFamily="34" charset="0"/>
              <a:buChar char="•"/>
            </a:pPr>
            <a:r>
              <a:rPr lang="en-US" sz="2800" i="1" dirty="0"/>
              <a:t>New York City Study</a:t>
            </a:r>
          </a:p>
          <a:p>
            <a:pPr marL="45720"/>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07714">
            <a:off x="6825308" y="2524682"/>
            <a:ext cx="1938641" cy="2423302"/>
          </a:xfrm>
          <a:prstGeom prst="rect">
            <a:avLst/>
          </a:prstGeom>
        </p:spPr>
      </p:pic>
      <p:pic>
        <p:nvPicPr>
          <p:cNvPr id="11" name="Picture 10"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3166140">
            <a:off x="7781755" y="2090943"/>
            <a:ext cx="628422" cy="6284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65574">
            <a:off x="9304825" y="1332607"/>
            <a:ext cx="2027509" cy="2703344"/>
          </a:xfrm>
          <a:prstGeom prst="rect">
            <a:avLst/>
          </a:prstGeom>
        </p:spPr>
      </p:pic>
      <p:pic>
        <p:nvPicPr>
          <p:cNvPr id="13" name="Picture 12"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845584">
            <a:off x="9677740" y="927280"/>
            <a:ext cx="615845" cy="61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06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0331">
            <a:off x="8090555" y="549372"/>
            <a:ext cx="3508163" cy="2414955"/>
          </a:xfrm>
          <a:prstGeom prst="rect">
            <a:avLst/>
          </a:prstGeom>
        </p:spPr>
      </p:pic>
      <p:sp>
        <p:nvSpPr>
          <p:cNvPr id="2" name="Title 1"/>
          <p:cNvSpPr>
            <a:spLocks noGrp="1"/>
          </p:cNvSpPr>
          <p:nvPr>
            <p:ph type="ctrTitle"/>
          </p:nvPr>
        </p:nvSpPr>
        <p:spPr>
          <a:xfrm>
            <a:off x="424276" y="244154"/>
            <a:ext cx="3581398"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Deadlines</a:t>
            </a:r>
          </a:p>
        </p:txBody>
      </p:sp>
      <p:sp>
        <p:nvSpPr>
          <p:cNvPr id="3" name="Subtitle 2"/>
          <p:cNvSpPr>
            <a:spLocks noGrp="1"/>
          </p:cNvSpPr>
          <p:nvPr>
            <p:ph type="subTitle" idx="1"/>
          </p:nvPr>
        </p:nvSpPr>
        <p:spPr>
          <a:xfrm>
            <a:off x="405438" y="1193800"/>
            <a:ext cx="7848600" cy="2187367"/>
          </a:xfrm>
        </p:spPr>
        <p:txBody>
          <a:bodyPr/>
          <a:lstStyle/>
          <a:p>
            <a:r>
              <a:rPr lang="en-US" sz="2800" dirty="0">
                <a:latin typeface="Arial" panose="020B0604020202020204" pitchFamily="34" charset="0"/>
                <a:cs typeface="Arial" panose="020B0604020202020204" pitchFamily="34" charset="0"/>
              </a:rPr>
              <a:t>Spring Semester: </a:t>
            </a:r>
            <a:r>
              <a:rPr lang="en-US" sz="2800" b="1" dirty="0">
                <a:latin typeface="Arial" panose="020B0604020202020204" pitchFamily="34" charset="0"/>
                <a:cs typeface="Arial" panose="020B0604020202020204" pitchFamily="34" charset="0"/>
              </a:rPr>
              <a:t>November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a:t>
            </a:r>
            <a:endParaRPr lang="en-US" sz="2800" b="1" baseline="300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Summer/Fall Semester: </a:t>
            </a:r>
            <a:r>
              <a:rPr lang="en-US" sz="2800" b="1" dirty="0">
                <a:latin typeface="Arial" panose="020B0604020202020204" pitchFamily="34" charset="0"/>
                <a:cs typeface="Arial" panose="020B0604020202020204" pitchFamily="34" charset="0"/>
              </a:rPr>
              <a:t>April 1</a:t>
            </a:r>
            <a:r>
              <a:rPr lang="en-US" sz="2800" b="1" baseline="30000" dirty="0">
                <a:latin typeface="Arial" panose="020B0604020202020204" pitchFamily="34" charset="0"/>
                <a:cs typeface="Arial" panose="020B0604020202020204" pitchFamily="34" charset="0"/>
              </a:rPr>
              <a:t>st</a:t>
            </a:r>
            <a:r>
              <a:rPr lang="en-US" sz="2800" b="1" dirty="0">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a:t>
            </a:r>
            <a:r>
              <a:rPr lang="en-US" i="1" dirty="0">
                <a:latin typeface="Arial" panose="020B0604020202020204" pitchFamily="34" charset="0"/>
                <a:cs typeface="Arial" panose="020B0604020202020204" pitchFamily="34" charset="0"/>
              </a:rPr>
              <a:t>Some programs (especially short-term/summer) have earlier deadlines.</a:t>
            </a:r>
            <a:endParaRPr lang="en-US" sz="1600" i="1" dirty="0">
              <a:latin typeface="Arial" panose="020B0604020202020204" pitchFamily="34" charset="0"/>
              <a:cs typeface="Arial" panose="020B0604020202020204" pitchFamily="34" charset="0"/>
            </a:endParaRPr>
          </a:p>
          <a:p>
            <a:endParaRPr lang="en-US" dirty="0"/>
          </a:p>
          <a:p>
            <a:endParaRPr lang="en-US" dirty="0"/>
          </a:p>
        </p:txBody>
      </p:sp>
      <p:pic>
        <p:nvPicPr>
          <p:cNvPr id="6" name="Picture 5" descr="http://icons.iconarchive.com/icons/icons-land/vista-map-markers/256/Map-Marker-Push-Pin-1-Left-Chartreuse-icon.png"/>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0305355">
            <a:off x="8949667" y="2023"/>
            <a:ext cx="752858" cy="7528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7693" y="4100883"/>
            <a:ext cx="4642263" cy="2599667"/>
          </a:xfrm>
          <a:prstGeom prst="rect">
            <a:avLst/>
          </a:prstGeom>
        </p:spPr>
      </p:pic>
      <p:pic>
        <p:nvPicPr>
          <p:cNvPr id="11" name="Picture 10"/>
          <p:cNvPicPr>
            <a:picLocks noChangeAspect="1"/>
          </p:cNvPicPr>
          <p:nvPr/>
        </p:nvPicPr>
        <p:blipFill>
          <a:blip r:embed="rId7"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066212" y="5820911"/>
            <a:ext cx="2970213" cy="1004215"/>
          </a:xfrm>
          <a:prstGeom prst="rect">
            <a:avLst/>
          </a:prstGeom>
        </p:spPr>
      </p:pic>
      <p:pic>
        <p:nvPicPr>
          <p:cNvPr id="12" name="Picture 11" descr="http://icons.iconarchive.com/icons/icons-land/vista-map-markers/256/Map-Marker-Push-Pin-1-Left-Chartreuse-icon.png"/>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1115738">
            <a:off x="4731667" y="3570746"/>
            <a:ext cx="752858" cy="7528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389815">
            <a:off x="294186" y="3513401"/>
            <a:ext cx="2281180" cy="3120371"/>
          </a:xfrm>
          <a:prstGeom prst="rect">
            <a:avLst/>
          </a:prstGeom>
        </p:spPr>
      </p:pic>
      <p:pic>
        <p:nvPicPr>
          <p:cNvPr id="14" name="Picture 13" descr="http://icons.iconarchive.com/icons/icons-land/vista-map-markers/256/Map-Marker-Push-Pin-1-Left-Chartreuse-icon.png"/>
          <p:cNvPicPr>
            <a:picLocks noChangeAspect="1" noChangeArrowheads="1"/>
          </p:cNvPicPr>
          <p:nvPr/>
        </p:nvPicPr>
        <p:blipFill>
          <a:blip r:embed="rId9" cstate="print">
            <a:duotone>
              <a:prstClr val="black"/>
              <a:schemeClr val="accent4">
                <a:tint val="45000"/>
                <a:satMod val="400000"/>
              </a:schemeClr>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777643">
            <a:off x="481847" y="3232043"/>
            <a:ext cx="579160" cy="579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419971">
            <a:off x="8386497" y="3307891"/>
            <a:ext cx="3590266" cy="2393511"/>
          </a:xfrm>
          <a:prstGeom prst="rect">
            <a:avLst/>
          </a:prstGeom>
        </p:spPr>
      </p:pic>
      <p:pic>
        <p:nvPicPr>
          <p:cNvPr id="13" name="Picture 12" descr="http://icons.iconarchive.com/icons/icons-land/vista-map-markers/256/Map-Marker-Push-Pin-1-Left-Chartreuse-icon.png"/>
          <p:cNvPicPr>
            <a:picLocks noChangeAspect="1" noChangeArrowheads="1"/>
          </p:cNvPicPr>
          <p:nvPr/>
        </p:nvPicPr>
        <p:blipFill>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3091357">
            <a:off x="10451555" y="2945825"/>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69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412" y="228600"/>
            <a:ext cx="8151812" cy="1421627"/>
          </a:xfrm>
        </p:spPr>
        <p:txBody>
          <a:bodyPr>
            <a:normAutofit/>
          </a:bodyPr>
          <a:lstStyle/>
          <a:p>
            <a:r>
              <a:rPr lang="en-US" b="1" dirty="0">
                <a:solidFill>
                  <a:srgbClr val="009B77"/>
                </a:solidFill>
                <a:latin typeface="Arial" panose="020B0604020202020204" pitchFamily="34" charset="0"/>
                <a:cs typeface="Arial" panose="020B0604020202020204" pitchFamily="34" charset="0"/>
              </a:rPr>
              <a:t>Who do I talk to about education abroad?</a:t>
            </a:r>
          </a:p>
        </p:txBody>
      </p:sp>
      <p:sp>
        <p:nvSpPr>
          <p:cNvPr id="3" name="Subtitle 2"/>
          <p:cNvSpPr>
            <a:spLocks noGrp="1"/>
          </p:cNvSpPr>
          <p:nvPr>
            <p:ph type="subTitle" idx="1"/>
          </p:nvPr>
        </p:nvSpPr>
        <p:spPr>
          <a:xfrm>
            <a:off x="379412" y="2057400"/>
            <a:ext cx="7543800" cy="4449233"/>
          </a:xfrm>
        </p:spPr>
        <p:txBody>
          <a:bodyPr>
            <a:normAutofit/>
          </a:bodyPr>
          <a:lstStyle/>
          <a:p>
            <a:pPr algn="ctr"/>
            <a:r>
              <a:rPr lang="en-US" sz="3600" b="1" dirty="0"/>
              <a:t>Education Abroad Fair</a:t>
            </a:r>
          </a:p>
          <a:p>
            <a:pPr algn="ctr"/>
            <a:r>
              <a:rPr lang="en-US" sz="3600" b="1" dirty="0"/>
              <a:t>Wednesday, September 18, 2024</a:t>
            </a:r>
          </a:p>
          <a:p>
            <a:pPr algn="ctr"/>
            <a:r>
              <a:rPr lang="en-US" sz="3600" b="1" dirty="0"/>
              <a:t>In the PSU</a:t>
            </a:r>
          </a:p>
          <a:p>
            <a:pPr algn="ctr"/>
            <a:r>
              <a:rPr lang="en-US" sz="3600" b="1" dirty="0"/>
              <a:t>11am - 2pm</a:t>
            </a:r>
          </a:p>
          <a:p>
            <a:pPr algn="ctr"/>
            <a:r>
              <a:rPr lang="en-US" sz="3600" b="1" dirty="0"/>
              <a:t> </a:t>
            </a:r>
            <a:endParaRPr lang="en-US" sz="3600" dirty="0"/>
          </a:p>
          <a:p>
            <a:pPr algn="ctr"/>
            <a:r>
              <a:rPr lang="en-US" sz="2800" dirty="0"/>
              <a:t>Gather information about programs that fit your academic &amp; personal goals!</a:t>
            </a:r>
          </a:p>
          <a:p>
            <a:pPr algn="ctr"/>
            <a:r>
              <a:rPr lang="en-US" sz="2800" dirty="0"/>
              <a:t>Talk with program representatives and faculty directors.</a:t>
            </a:r>
            <a:endParaRPr lang="en-US" sz="2400" dirty="0"/>
          </a:p>
        </p:txBody>
      </p:sp>
      <p:pic>
        <p:nvPicPr>
          <p:cNvPr id="5" name="Picture 4"/>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94612" y="5364291"/>
            <a:ext cx="4418013" cy="1493709"/>
          </a:xfrm>
          <a:prstGeom prst="rect">
            <a:avLst/>
          </a:prstGeom>
        </p:spPr>
      </p:pic>
      <p:pic>
        <p:nvPicPr>
          <p:cNvPr id="1026" name="Picture 2" descr="Education Abroad">
            <a:extLst>
              <a:ext uri="{FF2B5EF4-FFF2-40B4-BE49-F238E27FC236}">
                <a16:creationId xmlns:a16="http://schemas.microsoft.com/office/drawing/2014/main" id="{6BD2F68E-66ED-1F4D-5DF0-C560EB0092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9970" y="2171699"/>
            <a:ext cx="2514601" cy="2514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97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696112"/>
            <a:ext cx="9753600" cy="1294043"/>
          </a:xfrm>
        </p:spPr>
        <p:txBody>
          <a:bodyPr>
            <a:normAutofit fontScale="90000"/>
          </a:bodyPr>
          <a:lstStyle/>
          <a:p>
            <a:r>
              <a:rPr lang="en-US" b="1" dirty="0">
                <a:solidFill>
                  <a:srgbClr val="009B77"/>
                </a:solidFill>
                <a:latin typeface="Arial" panose="020B0604020202020204" pitchFamily="34" charset="0"/>
                <a:cs typeface="Arial" panose="020B0604020202020204" pitchFamily="34" charset="0"/>
              </a:rPr>
              <a:t>International business programs office</a:t>
            </a:r>
          </a:p>
        </p:txBody>
      </p:sp>
      <p:sp>
        <p:nvSpPr>
          <p:cNvPr id="3" name="Subtitle 2"/>
          <p:cNvSpPr>
            <a:spLocks noGrp="1"/>
          </p:cNvSpPr>
          <p:nvPr>
            <p:ph type="subTitle" idx="1"/>
          </p:nvPr>
        </p:nvSpPr>
        <p:spPr>
          <a:xfrm>
            <a:off x="227012" y="2210310"/>
            <a:ext cx="6290409" cy="3153134"/>
          </a:xfrm>
        </p:spPr>
        <p:txBody>
          <a:bodyPr>
            <a:normAutofit/>
          </a:bodyPr>
          <a:lstStyle/>
          <a:p>
            <a:pPr>
              <a:lnSpc>
                <a:spcPct val="150000"/>
              </a:lnSpc>
            </a:pPr>
            <a:r>
              <a:rPr lang="en-US" sz="3200" dirty="0">
                <a:latin typeface="Arial" panose="020B0604020202020204" pitchFamily="34" charset="0"/>
                <a:cs typeface="Arial" panose="020B0604020202020204" pitchFamily="34" charset="0"/>
              </a:rPr>
              <a:t>Visit us: Glass 103</a:t>
            </a:r>
          </a:p>
          <a:p>
            <a:pPr>
              <a:lnSpc>
                <a:spcPct val="150000"/>
              </a:lnSpc>
            </a:pPr>
            <a:r>
              <a:rPr lang="en-US" sz="3200" dirty="0">
                <a:latin typeface="Arial" panose="020B0604020202020204" pitchFamily="34" charset="0"/>
                <a:cs typeface="Arial" panose="020B0604020202020204" pitchFamily="34" charset="0"/>
              </a:rPr>
              <a:t>Email: </a:t>
            </a:r>
            <a:r>
              <a:rPr lang="en-US" sz="3200" dirty="0">
                <a:latin typeface="Arial" panose="020B0604020202020204" pitchFamily="34" charset="0"/>
                <a:cs typeface="Arial" panose="020B0604020202020204" pitchFamily="34" charset="0"/>
                <a:hlinkClick r:id="rId3"/>
              </a:rPr>
              <a:t>IBP@MissouriState.edu</a:t>
            </a:r>
            <a:r>
              <a:rPr lang="en-US" sz="3200" dirty="0">
                <a:latin typeface="Arial" panose="020B0604020202020204" pitchFamily="34" charset="0"/>
                <a:cs typeface="Arial" panose="020B0604020202020204" pitchFamily="34" charset="0"/>
              </a:rPr>
              <a:t> </a:t>
            </a:r>
          </a:p>
          <a:p>
            <a:pPr>
              <a:lnSpc>
                <a:spcPct val="150000"/>
              </a:lnSpc>
            </a:pPr>
            <a:r>
              <a:rPr lang="en-US" sz="3200" dirty="0">
                <a:latin typeface="Arial" panose="020B0604020202020204" pitchFamily="34" charset="0"/>
                <a:cs typeface="Arial" panose="020B0604020202020204" pitchFamily="34" charset="0"/>
              </a:rPr>
              <a:t>Website:	IBP.MissouriState.edu</a:t>
            </a:r>
          </a:p>
          <a:p>
            <a:pPr>
              <a:lnSpc>
                <a:spcPct val="150000"/>
              </a:lnSpc>
            </a:pPr>
            <a:r>
              <a:rPr lang="en-US" sz="3200" dirty="0">
                <a:latin typeface="Arial" panose="020B0604020202020204" pitchFamily="34" charset="0"/>
                <a:cs typeface="Arial" panose="020B0604020202020204" pitchFamily="34" charset="0"/>
              </a:rPr>
              <a:t>Phone: 417-836-5874</a:t>
            </a:r>
          </a:p>
          <a:p>
            <a:endParaRPr lang="en-US" sz="2400" dirty="0"/>
          </a:p>
          <a:p>
            <a:endParaRPr lang="en-US" dirty="0"/>
          </a:p>
          <a:p>
            <a:endParaRPr lang="en-US" dirty="0"/>
          </a:p>
        </p:txBody>
      </p:sp>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2009">
            <a:off x="6736954" y="1818107"/>
            <a:ext cx="4976462" cy="2799260"/>
          </a:xfrm>
          <a:prstGeom prst="rect">
            <a:avLst/>
          </a:prstGeom>
        </p:spPr>
      </p:pic>
      <p:pic>
        <p:nvPicPr>
          <p:cNvPr id="8" name="Picture 7" descr="http://icons.iconarchive.com/icons/icons-land/vista-map-markers/256/Map-Marker-Push-Pin-1-Left-Chartreuse-icon.png"/>
          <p:cNvPicPr>
            <a:picLocks noChangeAspect="1" noChangeArrowheads="1"/>
          </p:cNvPicPr>
          <p:nvPr/>
        </p:nvPicPr>
        <p:blipFill>
          <a:blip r:embed="rId6" cstate="print">
            <a:duotone>
              <a:prstClr val="black"/>
              <a:schemeClr val="accent4">
                <a:tint val="45000"/>
                <a:satMod val="400000"/>
              </a:schemeClr>
            </a:duotone>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520175">
            <a:off x="9208302" y="1405505"/>
            <a:ext cx="667257" cy="667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34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54740">
            <a:off x="6903893" y="1326437"/>
            <a:ext cx="4888298" cy="2751931"/>
          </a:xfrm>
          <a:prstGeom prst="rect">
            <a:avLst/>
          </a:prstGeom>
        </p:spPr>
      </p:pic>
      <p:sp>
        <p:nvSpPr>
          <p:cNvPr id="2" name="Title 1"/>
          <p:cNvSpPr>
            <a:spLocks noGrp="1"/>
          </p:cNvSpPr>
          <p:nvPr>
            <p:ph type="ctrTitle"/>
          </p:nvPr>
        </p:nvSpPr>
        <p:spPr>
          <a:xfrm>
            <a:off x="531812" y="773765"/>
            <a:ext cx="9753600" cy="762001"/>
          </a:xfrm>
        </p:spPr>
        <p:txBody>
          <a:bodyPr>
            <a:normAutofit/>
          </a:bodyPr>
          <a:lstStyle/>
          <a:p>
            <a:r>
              <a:rPr lang="en-US" b="1" dirty="0">
                <a:solidFill>
                  <a:srgbClr val="009B77"/>
                </a:solidFill>
                <a:latin typeface="Arial" panose="020B0604020202020204" pitchFamily="34" charset="0"/>
                <a:cs typeface="Arial" panose="020B0604020202020204" pitchFamily="34" charset="0"/>
              </a:rPr>
              <a:t>Why study abroad?</a:t>
            </a:r>
          </a:p>
        </p:txBody>
      </p:sp>
      <p:sp>
        <p:nvSpPr>
          <p:cNvPr id="3" name="Subtitle 2"/>
          <p:cNvSpPr>
            <a:spLocks noGrp="1"/>
          </p:cNvSpPr>
          <p:nvPr>
            <p:ph type="subTitle" idx="1"/>
          </p:nvPr>
        </p:nvSpPr>
        <p:spPr>
          <a:xfrm>
            <a:off x="434455" y="2024662"/>
            <a:ext cx="6705600" cy="3679424"/>
          </a:xfrm>
        </p:spPr>
        <p:txBody>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Enhance your marketability</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Instill cultural competency</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Challenge yourself</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It’s an opportunity of a lifetime!</a:t>
            </a:r>
          </a:p>
          <a:p>
            <a:endParaRPr lang="en-US" dirty="0"/>
          </a:p>
          <a:p>
            <a:endParaRPr lang="en-US" dirty="0"/>
          </a:p>
        </p:txBody>
      </p:sp>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pic>
        <p:nvPicPr>
          <p:cNvPr id="6" name="Picture 5"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919854">
            <a:off x="9304741" y="790104"/>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012" y="392290"/>
            <a:ext cx="9753600" cy="762001"/>
          </a:xfrm>
        </p:spPr>
        <p:txBody>
          <a:bodyPr>
            <a:normAutofit/>
          </a:bodyPr>
          <a:lstStyle/>
          <a:p>
            <a:r>
              <a:rPr lang="en-US" b="1" dirty="0">
                <a:solidFill>
                  <a:srgbClr val="009B77"/>
                </a:solidFill>
                <a:latin typeface="Arial" panose="020B0604020202020204" pitchFamily="34" charset="0"/>
                <a:cs typeface="Arial" panose="020B0604020202020204" pitchFamily="34" charset="0"/>
              </a:rPr>
              <a:t>Who can study abroad?</a:t>
            </a:r>
          </a:p>
        </p:txBody>
      </p:sp>
      <p:sp>
        <p:nvSpPr>
          <p:cNvPr id="3" name="Subtitle 2"/>
          <p:cNvSpPr>
            <a:spLocks noGrp="1"/>
          </p:cNvSpPr>
          <p:nvPr>
            <p:ph type="subTitle" idx="1"/>
          </p:nvPr>
        </p:nvSpPr>
        <p:spPr>
          <a:xfrm>
            <a:off x="303212" y="1977581"/>
            <a:ext cx="6434564" cy="3051619"/>
          </a:xfrm>
        </p:spPr>
        <p:txBody>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Sophomore or higher </a:t>
            </a:r>
          </a:p>
          <a:p>
            <a:r>
              <a:rPr lang="en-US" sz="3200" dirty="0">
                <a:latin typeface="Arial" panose="020B0604020202020204" pitchFamily="34" charset="0"/>
                <a:cs typeface="Arial" panose="020B0604020202020204" pitchFamily="34" charset="0"/>
              </a:rPr>
              <a:t>	(&gt;30 credit hours)</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Minimum 2.5 GPA</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Considered “good standing”</a:t>
            </a:r>
          </a:p>
          <a:p>
            <a:endParaRPr lang="en-US" sz="2400" dirty="0"/>
          </a:p>
          <a:p>
            <a:endParaRPr lang="en-US" dirty="0"/>
          </a:p>
          <a:p>
            <a:endParaRPr lang="en-US" dirty="0"/>
          </a:p>
        </p:txBody>
      </p:sp>
      <p:pic>
        <p:nvPicPr>
          <p:cNvPr id="5" name="Picture 4"/>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95724">
            <a:off x="6878023" y="1392792"/>
            <a:ext cx="4617975" cy="3463481"/>
          </a:xfrm>
          <a:prstGeom prst="rect">
            <a:avLst/>
          </a:prstGeom>
        </p:spPr>
      </p:pic>
      <p:pic>
        <p:nvPicPr>
          <p:cNvPr id="7" name="Picture 6"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2938927">
            <a:off x="9220849" y="1101902"/>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3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7" descr="A screenshot of a screen&#10;&#10;Description automatically generated">
            <a:extLst>
              <a:ext uri="{FF2B5EF4-FFF2-40B4-BE49-F238E27FC236}">
                <a16:creationId xmlns:a16="http://schemas.microsoft.com/office/drawing/2014/main" id="{D7E6B589-1944-DAA2-62AF-725B5C659B4A}"/>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2827" r="24275" b="9858"/>
          <a:stretch/>
        </p:blipFill>
        <p:spPr>
          <a:xfrm>
            <a:off x="3013129" y="152400"/>
            <a:ext cx="6162566" cy="4295280"/>
          </a:xfrm>
          <a:prstGeom prst="rect">
            <a:avLst/>
          </a:prstGeom>
        </p:spPr>
      </p:pic>
      <p:pic>
        <p:nvPicPr>
          <p:cNvPr id="6" name="Content Placeholder 5" descr="A white and red card with text&#10;&#10;Description automatically generated">
            <a:extLst>
              <a:ext uri="{FF2B5EF4-FFF2-40B4-BE49-F238E27FC236}">
                <a16:creationId xmlns:a16="http://schemas.microsoft.com/office/drawing/2014/main" id="{F543D7B5-209F-8990-878A-CFBF55AFF9C4}"/>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t="8323" b="23803"/>
          <a:stretch/>
        </p:blipFill>
        <p:spPr>
          <a:xfrm>
            <a:off x="3013129" y="4648200"/>
            <a:ext cx="6166431" cy="1933796"/>
          </a:xfrm>
          <a:prstGeom prst="rect">
            <a:avLst/>
          </a:prstGeom>
        </p:spPr>
      </p:pic>
    </p:spTree>
    <p:extLst>
      <p:ext uri="{BB962C8B-B14F-4D97-AF65-F5344CB8AC3E}">
        <p14:creationId xmlns:p14="http://schemas.microsoft.com/office/powerpoint/2010/main" val="419569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4B598-E2EB-19D1-8899-144C387A16E2}"/>
              </a:ext>
            </a:extLst>
          </p:cNvPr>
          <p:cNvSpPr>
            <a:spLocks noGrp="1"/>
          </p:cNvSpPr>
          <p:nvPr>
            <p:ph type="title"/>
          </p:nvPr>
        </p:nvSpPr>
        <p:spPr>
          <a:xfrm>
            <a:off x="379412" y="381000"/>
            <a:ext cx="9753600" cy="792162"/>
          </a:xfrm>
        </p:spPr>
        <p:txBody>
          <a:bodyPr/>
          <a:lstStyle/>
          <a:p>
            <a:r>
              <a:rPr lang="en-US" b="1" dirty="0">
                <a:solidFill>
                  <a:srgbClr val="009B77"/>
                </a:solidFill>
                <a:latin typeface="Arial" panose="020B0604020202020204" pitchFamily="34" charset="0"/>
                <a:cs typeface="Arial" panose="020B0604020202020204" pitchFamily="34" charset="0"/>
              </a:rPr>
              <a:t>Where can I study abroad?</a:t>
            </a:r>
            <a:endParaRPr lang="en-US" dirty="0"/>
          </a:p>
        </p:txBody>
      </p:sp>
      <p:pic>
        <p:nvPicPr>
          <p:cNvPr id="5" name="Content Placeholder 3" descr="A screen shot of a map&#10;&#10;Description automatically generated">
            <a:extLst>
              <a:ext uri="{FF2B5EF4-FFF2-40B4-BE49-F238E27FC236}">
                <a16:creationId xmlns:a16="http://schemas.microsoft.com/office/drawing/2014/main" id="{74DA1C32-C2D9-1BF5-222F-6B4C7AC5EC78}"/>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7883" r="22802"/>
          <a:stretch/>
        </p:blipFill>
        <p:spPr>
          <a:xfrm>
            <a:off x="2398712" y="1295400"/>
            <a:ext cx="7391400" cy="4999666"/>
          </a:xfrm>
          <a:prstGeom prst="rect">
            <a:avLst/>
          </a:prstGeom>
        </p:spPr>
      </p:pic>
    </p:spTree>
    <p:extLst>
      <p:ext uri="{BB962C8B-B14F-4D97-AF65-F5344CB8AC3E}">
        <p14:creationId xmlns:p14="http://schemas.microsoft.com/office/powerpoint/2010/main" val="4764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DC57-BDA7-A929-0D9D-EFD4F321ED9E}"/>
              </a:ext>
            </a:extLst>
          </p:cNvPr>
          <p:cNvSpPr>
            <a:spLocks noGrp="1"/>
          </p:cNvSpPr>
          <p:nvPr>
            <p:ph type="title"/>
          </p:nvPr>
        </p:nvSpPr>
        <p:spPr>
          <a:xfrm>
            <a:off x="455612" y="533400"/>
            <a:ext cx="9753600" cy="762000"/>
          </a:xfrm>
        </p:spPr>
        <p:txBody>
          <a:bodyPr/>
          <a:lstStyle/>
          <a:p>
            <a:r>
              <a:rPr lang="en-US" b="1" dirty="0">
                <a:solidFill>
                  <a:srgbClr val="009B77"/>
                </a:solidFill>
                <a:latin typeface="Arial" panose="020B0604020202020204" pitchFamily="34" charset="0"/>
                <a:cs typeface="Arial" panose="020B0604020202020204" pitchFamily="34" charset="0"/>
              </a:rPr>
              <a:t>how can I study abroad?</a:t>
            </a:r>
            <a:endParaRPr lang="en-US" dirty="0"/>
          </a:p>
        </p:txBody>
      </p:sp>
      <p:sp>
        <p:nvSpPr>
          <p:cNvPr id="3" name="Content Placeholder 2">
            <a:extLst>
              <a:ext uri="{FF2B5EF4-FFF2-40B4-BE49-F238E27FC236}">
                <a16:creationId xmlns:a16="http://schemas.microsoft.com/office/drawing/2014/main" id="{8A797B70-53A5-5A83-EC03-E9AC19072D03}"/>
              </a:ext>
            </a:extLst>
          </p:cNvPr>
          <p:cNvSpPr>
            <a:spLocks noGrp="1"/>
          </p:cNvSpPr>
          <p:nvPr>
            <p:ph sz="half" idx="1"/>
          </p:nvPr>
        </p:nvSpPr>
        <p:spPr/>
        <p:txBody>
          <a:bodyPr/>
          <a:lstStyle/>
          <a:p>
            <a:r>
              <a:rPr lang="en-US" dirty="0"/>
              <a:t>Exchange Programs</a:t>
            </a:r>
          </a:p>
          <a:p>
            <a:pPr lvl="1"/>
            <a:r>
              <a:rPr lang="en-US" dirty="0"/>
              <a:t>In-state tuition, housing, and meals</a:t>
            </a:r>
          </a:p>
          <a:p>
            <a:pPr lvl="1"/>
            <a:r>
              <a:rPr lang="en-US" dirty="0"/>
              <a:t>Semester or academic year</a:t>
            </a:r>
          </a:p>
          <a:p>
            <a:pPr lvl="1"/>
            <a:r>
              <a:rPr lang="en-US" dirty="0"/>
              <a:t>Transfer credits back to MSU</a:t>
            </a:r>
          </a:p>
          <a:p>
            <a:r>
              <a:rPr lang="en-US" dirty="0"/>
              <a:t>Affiliate Programs</a:t>
            </a:r>
          </a:p>
          <a:p>
            <a:pPr lvl="1"/>
            <a:r>
              <a:rPr lang="en-US" dirty="0"/>
              <a:t>Pay program fee to provider</a:t>
            </a:r>
          </a:p>
          <a:p>
            <a:pPr lvl="1"/>
            <a:r>
              <a:rPr lang="en-US" dirty="0"/>
              <a:t>Homestays, apartments, student housing options</a:t>
            </a:r>
          </a:p>
          <a:p>
            <a:pPr lvl="1"/>
            <a:r>
              <a:rPr lang="en-US" dirty="0"/>
              <a:t>Transfer credits back to MSU</a:t>
            </a:r>
          </a:p>
          <a:p>
            <a:pPr lvl="1"/>
            <a:r>
              <a:rPr lang="en-US" dirty="0"/>
              <a:t>Semester, summer, academic year</a:t>
            </a:r>
          </a:p>
        </p:txBody>
      </p:sp>
      <p:sp>
        <p:nvSpPr>
          <p:cNvPr id="4" name="Content Placeholder 3">
            <a:extLst>
              <a:ext uri="{FF2B5EF4-FFF2-40B4-BE49-F238E27FC236}">
                <a16:creationId xmlns:a16="http://schemas.microsoft.com/office/drawing/2014/main" id="{E98DF320-F782-5C1F-A4EB-E23943529958}"/>
              </a:ext>
            </a:extLst>
          </p:cNvPr>
          <p:cNvSpPr>
            <a:spLocks noGrp="1"/>
          </p:cNvSpPr>
          <p:nvPr>
            <p:ph sz="half" idx="2"/>
          </p:nvPr>
        </p:nvSpPr>
        <p:spPr/>
        <p:txBody>
          <a:bodyPr/>
          <a:lstStyle/>
          <a:p>
            <a:r>
              <a:rPr lang="en-US" dirty="0"/>
              <a:t>Internship</a:t>
            </a:r>
          </a:p>
          <a:p>
            <a:pPr lvl="1"/>
            <a:r>
              <a:rPr lang="en-US" dirty="0"/>
              <a:t>Credit-bearing options</a:t>
            </a:r>
          </a:p>
          <a:p>
            <a:pPr lvl="1"/>
            <a:r>
              <a:rPr lang="en-US" dirty="0"/>
              <a:t>Get international experience in your field</a:t>
            </a:r>
          </a:p>
          <a:p>
            <a:pPr lvl="1"/>
            <a:r>
              <a:rPr lang="en-US" dirty="0"/>
              <a:t>Stand out on your resume</a:t>
            </a:r>
          </a:p>
          <a:p>
            <a:r>
              <a:rPr lang="en-US" dirty="0"/>
              <a:t>Independent Education Abroad Program</a:t>
            </a:r>
          </a:p>
          <a:p>
            <a:pPr lvl="1"/>
            <a:r>
              <a:rPr lang="en-US" dirty="0"/>
              <a:t>Study abroad through a partner/institution not listed on IBP/OEA website</a:t>
            </a:r>
          </a:p>
        </p:txBody>
      </p:sp>
    </p:spTree>
    <p:extLst>
      <p:ext uri="{BB962C8B-B14F-4D97-AF65-F5344CB8AC3E}">
        <p14:creationId xmlns:p14="http://schemas.microsoft.com/office/powerpoint/2010/main" val="424691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58536">
            <a:off x="8075612" y="457200"/>
            <a:ext cx="3406607" cy="4542142"/>
          </a:xfrm>
          <a:prstGeom prst="rect">
            <a:avLst/>
          </a:prstGeom>
        </p:spPr>
      </p:pic>
      <p:sp>
        <p:nvSpPr>
          <p:cNvPr id="2" name="Title 1"/>
          <p:cNvSpPr>
            <a:spLocks noGrp="1"/>
          </p:cNvSpPr>
          <p:nvPr>
            <p:ph type="ctrTitle"/>
          </p:nvPr>
        </p:nvSpPr>
        <p:spPr>
          <a:xfrm>
            <a:off x="303212" y="713841"/>
            <a:ext cx="9753600"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Magellan exchange</a:t>
            </a:r>
          </a:p>
        </p:txBody>
      </p:sp>
      <p:sp>
        <p:nvSpPr>
          <p:cNvPr id="3" name="Subtitle 2"/>
          <p:cNvSpPr>
            <a:spLocks noGrp="1"/>
          </p:cNvSpPr>
          <p:nvPr>
            <p:ph type="subTitle" idx="1"/>
          </p:nvPr>
        </p:nvSpPr>
        <p:spPr>
          <a:xfrm>
            <a:off x="455612" y="1787858"/>
            <a:ext cx="6477000" cy="3200400"/>
          </a:xfrm>
        </p:spPr>
        <p:txBody>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Pay Missouri in-state tuition</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Classes transfer with an online preapproval system</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Classes are taught in English</a:t>
            </a:r>
          </a:p>
          <a:p>
            <a:pPr marL="342900" indent="-342900">
              <a:buFont typeface="Arial" panose="020B0604020202020204" pitchFamily="34" charset="0"/>
              <a:buChar char="•"/>
            </a:pPr>
            <a:endParaRPr lang="en-US" sz="2400" dirty="0"/>
          </a:p>
          <a:p>
            <a:endParaRPr lang="en-US" dirty="0"/>
          </a:p>
          <a:p>
            <a:endParaRPr lang="en-US" dirty="0"/>
          </a:p>
        </p:txBody>
      </p:sp>
      <p:pic>
        <p:nvPicPr>
          <p:cNvPr id="5" name="Picture 4"/>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pic>
        <p:nvPicPr>
          <p:cNvPr id="6" name="Picture 5"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3387659">
            <a:off x="9458022" y="25395"/>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2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7012" y="670636"/>
            <a:ext cx="9753600"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Magellan exchange</a:t>
            </a:r>
          </a:p>
        </p:txBody>
      </p:sp>
      <p:sp>
        <p:nvSpPr>
          <p:cNvPr id="3" name="Subtitle 2"/>
          <p:cNvSpPr>
            <a:spLocks noGrp="1"/>
          </p:cNvSpPr>
          <p:nvPr>
            <p:ph type="subTitle" idx="1"/>
          </p:nvPr>
        </p:nvSpPr>
        <p:spPr>
          <a:xfrm>
            <a:off x="227012" y="1600200"/>
            <a:ext cx="7159625" cy="4875995"/>
          </a:xfrm>
        </p:spPr>
        <p:txBody>
          <a:bodyPr/>
          <a:lstStyle/>
          <a:p>
            <a:r>
              <a:rPr lang="en-US" sz="3200" dirty="0">
                <a:latin typeface="Arial" panose="020B0604020202020204" pitchFamily="34" charset="0"/>
                <a:cs typeface="Arial" panose="020B0604020202020204" pitchFamily="34" charset="0"/>
              </a:rPr>
              <a:t>Fall, spring, summer, or </a:t>
            </a:r>
          </a:p>
          <a:p>
            <a:r>
              <a:rPr lang="en-US" sz="3200" dirty="0">
                <a:latin typeface="Arial" panose="020B0604020202020204" pitchFamily="34" charset="0"/>
                <a:cs typeface="Arial" panose="020B0604020202020204" pitchFamily="34" charset="0"/>
              </a:rPr>
              <a:t>academic year</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Austria			France</a:t>
            </a:r>
          </a:p>
          <a:p>
            <a:r>
              <a:rPr lang="en-US" sz="3200" dirty="0">
                <a:latin typeface="Arial" panose="020B0604020202020204" pitchFamily="34" charset="0"/>
                <a:cs typeface="Arial" panose="020B0604020202020204" pitchFamily="34" charset="0"/>
              </a:rPr>
              <a:t>Denmark			Mexico</a:t>
            </a:r>
          </a:p>
          <a:p>
            <a:r>
              <a:rPr lang="en-US" sz="3200" dirty="0">
                <a:latin typeface="Arial" panose="020B0604020202020204" pitchFamily="34" charset="0"/>
                <a:cs typeface="Arial" panose="020B0604020202020204" pitchFamily="34" charset="0"/>
              </a:rPr>
              <a:t>Germany			Spain</a:t>
            </a:r>
          </a:p>
          <a:p>
            <a:r>
              <a:rPr lang="en-US" sz="3200" dirty="0">
                <a:latin typeface="Arial" panose="020B0604020202020204" pitchFamily="34" charset="0"/>
                <a:cs typeface="Arial" panose="020B0604020202020204" pitchFamily="34" charset="0"/>
              </a:rPr>
              <a:t>Costa Rica		Finland</a:t>
            </a:r>
          </a:p>
          <a:p>
            <a:r>
              <a:rPr lang="en-US" sz="3200" dirty="0">
                <a:latin typeface="Arial" panose="020B0604020202020204" pitchFamily="34" charset="0"/>
                <a:cs typeface="Arial" panose="020B0604020202020204" pitchFamily="34" charset="0"/>
              </a:rPr>
              <a:t>The Netherlands	Belgium</a:t>
            </a:r>
          </a:p>
          <a:p>
            <a:r>
              <a:rPr lang="en-US" sz="3200" dirty="0">
                <a:latin typeface="Arial" panose="020B0604020202020204" pitchFamily="34" charset="0"/>
                <a:cs typeface="Arial" panose="020B0604020202020204" pitchFamily="34" charset="0"/>
              </a:rPr>
              <a:t>South Korea		Serbia</a:t>
            </a:r>
          </a:p>
          <a:p>
            <a:r>
              <a:rPr lang="en-US" sz="3200" dirty="0">
                <a:latin typeface="Arial" panose="020B0604020202020204" pitchFamily="34" charset="0"/>
                <a:cs typeface="Arial" panose="020B0604020202020204" pitchFamily="34" charset="0"/>
              </a:rPr>
              <a:t>United Kingdom</a:t>
            </a:r>
          </a:p>
          <a:p>
            <a:pPr marL="342900" indent="-342900">
              <a:buFont typeface="Arial" panose="020B0604020202020204" pitchFamily="34" charset="0"/>
              <a:buChar char="•"/>
            </a:pPr>
            <a:endParaRPr lang="en-US" sz="3200" dirty="0"/>
          </a:p>
          <a:p>
            <a:endParaRPr lang="en-US" dirty="0"/>
          </a:p>
          <a:p>
            <a:endParaRPr lang="en-US" dirty="0"/>
          </a:p>
        </p:txBody>
      </p:sp>
      <p:pic>
        <p:nvPicPr>
          <p:cNvPr id="5" name="Picture 4"/>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9522">
            <a:off x="6882913" y="1505294"/>
            <a:ext cx="5021729" cy="3613861"/>
          </a:xfrm>
          <a:prstGeom prst="rect">
            <a:avLst/>
          </a:prstGeom>
        </p:spPr>
      </p:pic>
      <p:pic>
        <p:nvPicPr>
          <p:cNvPr id="6" name="Picture 5"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3608135">
            <a:off x="9674903" y="1049537"/>
            <a:ext cx="752858" cy="75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0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705" y="603016"/>
            <a:ext cx="9753600" cy="762001"/>
          </a:xfrm>
        </p:spPr>
        <p:txBody>
          <a:bodyPr>
            <a:normAutofit/>
          </a:bodyPr>
          <a:lstStyle/>
          <a:p>
            <a:r>
              <a:rPr lang="en-US" sz="4000" dirty="0">
                <a:solidFill>
                  <a:schemeClr val="tx1"/>
                </a:solidFill>
                <a:latin typeface="Arial" panose="020B0604020202020204" pitchFamily="34" charset="0"/>
                <a:cs typeface="Arial" panose="020B0604020202020204" pitchFamily="34" charset="0"/>
              </a:rPr>
              <a:t>Financial aid</a:t>
            </a:r>
          </a:p>
        </p:txBody>
      </p:sp>
      <p:pic>
        <p:nvPicPr>
          <p:cNvPr id="5" name="Picture 4"/>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7618412" y="5355824"/>
            <a:ext cx="4418013" cy="1493709"/>
          </a:xfrm>
          <a:prstGeom prst="rect">
            <a:avLst/>
          </a:prstGeom>
        </p:spPr>
      </p:pic>
      <p:sp>
        <p:nvSpPr>
          <p:cNvPr id="3" name="Subtitle 2"/>
          <p:cNvSpPr>
            <a:spLocks noGrp="1"/>
          </p:cNvSpPr>
          <p:nvPr>
            <p:ph type="subTitle" idx="1"/>
          </p:nvPr>
        </p:nvSpPr>
        <p:spPr>
          <a:xfrm>
            <a:off x="455612" y="1529543"/>
            <a:ext cx="7162800" cy="4109257"/>
          </a:xfrm>
        </p:spPr>
        <p:txBody>
          <a:bodyPr>
            <a:normAutofit fontScale="92500" lnSpcReduction="10000"/>
          </a:bodyPr>
          <a:lstStyle/>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Financial aid &amp; scholarships still apply</a:t>
            </a:r>
          </a:p>
          <a:p>
            <a:pPr marL="342900" indent="-3429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COB general and departmental scholarship available</a:t>
            </a:r>
          </a:p>
          <a:p>
            <a:endParaRPr lang="en-US" sz="3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COB students will receive a $750 financial award upon departure (if eligible) </a:t>
            </a:r>
            <a:endParaRPr lang="en-US" sz="2400" dirty="0">
              <a:latin typeface="Arial" panose="020B0604020202020204" pitchFamily="34" charset="0"/>
              <a:cs typeface="Arial" panose="020B0604020202020204" pitchFamily="34" charset="0"/>
            </a:endParaRPr>
          </a:p>
          <a:p>
            <a:pPr lvl="1" algn="l"/>
            <a:endParaRPr lang="en-US" sz="2400"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3200" dirty="0">
                <a:latin typeface="Arial" panose="020B0604020202020204" pitchFamily="34" charset="0"/>
                <a:cs typeface="Arial" panose="020B0604020202020204" pitchFamily="34" charset="0"/>
              </a:rPr>
              <a:t>Programs offer various scholarships</a:t>
            </a:r>
            <a:endParaRPr lang="en-US" dirty="0">
              <a:latin typeface="Arial" panose="020B0604020202020204" pitchFamily="34" charset="0"/>
              <a:cs typeface="Arial" panose="020B0604020202020204" pitchFamily="34" charset="0"/>
            </a:endParaRPr>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11269">
            <a:off x="8302625" y="603016"/>
            <a:ext cx="3441212" cy="4588282"/>
          </a:xfrm>
          <a:prstGeom prst="rect">
            <a:avLst/>
          </a:prstGeom>
        </p:spPr>
      </p:pic>
      <p:pic>
        <p:nvPicPr>
          <p:cNvPr id="7" name="Picture 6" descr="http://icons.iconarchive.com/icons/icons-land/vista-map-markers/256/Map-Marker-Push-Pin-1-Left-Chartreuse-icon.png"/>
          <p:cNvPicPr>
            <a:picLocks noChangeAspect="1" noChangeArrowheads="1"/>
          </p:cNvPicPr>
          <p:nvPr/>
        </p:nvPicPr>
        <p:blipFill>
          <a:blip r:embed="rId5" cstate="print">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978069" y="336779"/>
            <a:ext cx="532473" cy="5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World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007AB78-8AA3-48FB-9A6F-F33600BC4B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729</Words>
  <Application>Microsoft Office PowerPoint</Application>
  <PresentationFormat>Custom</PresentationFormat>
  <Paragraphs>129</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Continental World 16x9</vt:lpstr>
      <vt:lpstr>PowerPoint Presentation</vt:lpstr>
      <vt:lpstr>Why study abroad?</vt:lpstr>
      <vt:lpstr>Who can study abroad?</vt:lpstr>
      <vt:lpstr>PowerPoint Presentation</vt:lpstr>
      <vt:lpstr>Where can I study abroad?</vt:lpstr>
      <vt:lpstr>how can I study abroad?</vt:lpstr>
      <vt:lpstr>Magellan exchange</vt:lpstr>
      <vt:lpstr>Magellan exchange</vt:lpstr>
      <vt:lpstr>Financial aid</vt:lpstr>
      <vt:lpstr>when can I study abroad?</vt:lpstr>
      <vt:lpstr>Short-term faculty-Directed</vt:lpstr>
      <vt:lpstr>Short-term faculty-Directed</vt:lpstr>
      <vt:lpstr>Deadlines</vt:lpstr>
      <vt:lpstr>Who do I talk to about education abroad?</vt:lpstr>
      <vt:lpstr>International business programs office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2</cp:revision>
  <dcterms:created xsi:type="dcterms:W3CDTF">2014-06-30T15:01:58Z</dcterms:created>
  <dcterms:modified xsi:type="dcterms:W3CDTF">2024-02-06T18:48:57Z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TC028048919991</vt:lpwstr>
  </property>
</Properties>
</file>